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2" r:id="rId6"/>
    <p:sldId id="261" r:id="rId7"/>
    <p:sldId id="263" r:id="rId8"/>
    <p:sldId id="264" r:id="rId9"/>
    <p:sldId id="265" r:id="rId10"/>
    <p:sldId id="266" r:id="rId11"/>
    <p:sldId id="267" r:id="rId12"/>
    <p:sldId id="268" r:id="rId13"/>
    <p:sldId id="269" r:id="rId14"/>
    <p:sldId id="270" r:id="rId15"/>
    <p:sldId id="271"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4" d="100"/>
          <a:sy n="84" d="100"/>
        </p:scale>
        <p:origin x="6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12/5/2024</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12/5/2024</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12/5/2024</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A9791-4D0D-86F6-3DD6-8EA5ACB0B662}"/>
              </a:ext>
            </a:extLst>
          </p:cNvPr>
          <p:cNvSpPr>
            <a:spLocks noGrp="1"/>
          </p:cNvSpPr>
          <p:nvPr>
            <p:ph type="ctrTitle"/>
          </p:nvPr>
        </p:nvSpPr>
        <p:spPr>
          <a:xfrm>
            <a:off x="2683250" y="887569"/>
            <a:ext cx="8637073" cy="2541431"/>
          </a:xfrm>
        </p:spPr>
        <p:txBody>
          <a:bodyPr>
            <a:normAutofit fontScale="90000"/>
          </a:bodyPr>
          <a:lstStyle/>
          <a:p>
            <a:r>
              <a:rPr lang="en-US" dirty="0"/>
              <a:t>Abstractive summarization of long Documents</a:t>
            </a:r>
            <a:endParaRPr lang="en-IN" dirty="0"/>
          </a:p>
        </p:txBody>
      </p:sp>
    </p:spTree>
    <p:extLst>
      <p:ext uri="{BB962C8B-B14F-4D97-AF65-F5344CB8AC3E}">
        <p14:creationId xmlns:p14="http://schemas.microsoft.com/office/powerpoint/2010/main" val="27431927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F37CAD-1980-B004-36BC-FA59F52568E1}"/>
              </a:ext>
            </a:extLst>
          </p:cNvPr>
          <p:cNvSpPr txBox="1"/>
          <p:nvPr/>
        </p:nvSpPr>
        <p:spPr>
          <a:xfrm>
            <a:off x="484239" y="429850"/>
            <a:ext cx="6100916" cy="523220"/>
          </a:xfrm>
          <a:prstGeom prst="rect">
            <a:avLst/>
          </a:prstGeom>
          <a:noFill/>
        </p:spPr>
        <p:txBody>
          <a:bodyPr wrap="square">
            <a:spAutoFit/>
          </a:bodyPr>
          <a:lstStyle/>
          <a:p>
            <a:r>
              <a:rPr lang="en-US" sz="2800" b="1" u="sng" dirty="0"/>
              <a:t>Methodology</a:t>
            </a:r>
            <a:endParaRPr lang="en-IN" sz="2800" dirty="0"/>
          </a:p>
        </p:txBody>
      </p:sp>
      <p:sp>
        <p:nvSpPr>
          <p:cNvPr id="4" name="Rectangle: Rounded Corners 3">
            <a:extLst>
              <a:ext uri="{FF2B5EF4-FFF2-40B4-BE49-F238E27FC236}">
                <a16:creationId xmlns:a16="http://schemas.microsoft.com/office/drawing/2014/main" id="{BE531F70-FCAB-54BC-5D50-C4865FDE0A17}"/>
              </a:ext>
            </a:extLst>
          </p:cNvPr>
          <p:cNvSpPr/>
          <p:nvPr/>
        </p:nvSpPr>
        <p:spPr>
          <a:xfrm>
            <a:off x="966009" y="1680204"/>
            <a:ext cx="2024743" cy="942391"/>
          </a:xfrm>
          <a:prstGeom prst="roundRect">
            <a:avLst/>
          </a:prstGeom>
          <a:solidFill>
            <a:schemeClr val="accent4">
              <a:lumMod val="75000"/>
            </a:schemeClr>
          </a:solid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Import the required packages</a:t>
            </a:r>
          </a:p>
        </p:txBody>
      </p:sp>
      <p:sp>
        <p:nvSpPr>
          <p:cNvPr id="5" name="Rectangle: Rounded Corners 4">
            <a:extLst>
              <a:ext uri="{FF2B5EF4-FFF2-40B4-BE49-F238E27FC236}">
                <a16:creationId xmlns:a16="http://schemas.microsoft.com/office/drawing/2014/main" id="{90CD4079-B74F-FD8B-8A91-ADF1FE7438E4}"/>
              </a:ext>
            </a:extLst>
          </p:cNvPr>
          <p:cNvSpPr/>
          <p:nvPr/>
        </p:nvSpPr>
        <p:spPr>
          <a:xfrm>
            <a:off x="4324810" y="1680204"/>
            <a:ext cx="1979192" cy="984046"/>
          </a:xfrm>
          <a:prstGeom prst="roundRect">
            <a:avLst/>
          </a:prstGeom>
          <a:solidFill>
            <a:schemeClr val="accent4">
              <a:lumMod val="75000"/>
            </a:schemeClr>
          </a:solid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Deploy the python code using </a:t>
            </a:r>
            <a:r>
              <a:rPr lang="en-IN" dirty="0" err="1"/>
              <a:t>Streamlit</a:t>
            </a:r>
            <a:r>
              <a:rPr lang="en-IN" dirty="0"/>
              <a:t> </a:t>
            </a:r>
          </a:p>
        </p:txBody>
      </p:sp>
      <p:sp>
        <p:nvSpPr>
          <p:cNvPr id="7" name="Rectangle: Rounded Corners 6">
            <a:extLst>
              <a:ext uri="{FF2B5EF4-FFF2-40B4-BE49-F238E27FC236}">
                <a16:creationId xmlns:a16="http://schemas.microsoft.com/office/drawing/2014/main" id="{661B2DBF-08F2-AED6-5170-197E7C38FD56}"/>
              </a:ext>
            </a:extLst>
          </p:cNvPr>
          <p:cNvSpPr/>
          <p:nvPr/>
        </p:nvSpPr>
        <p:spPr>
          <a:xfrm>
            <a:off x="7711601" y="1731855"/>
            <a:ext cx="2024742" cy="932395"/>
          </a:xfrm>
          <a:prstGeom prst="roundRect">
            <a:avLst/>
          </a:prstGeom>
          <a:solidFill>
            <a:schemeClr val="accent4">
              <a:lumMod val="75000"/>
            </a:schemeClr>
          </a:solid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Upload the document or text</a:t>
            </a:r>
          </a:p>
        </p:txBody>
      </p:sp>
      <p:sp>
        <p:nvSpPr>
          <p:cNvPr id="8" name="Rectangle: Rounded Corners 7">
            <a:extLst>
              <a:ext uri="{FF2B5EF4-FFF2-40B4-BE49-F238E27FC236}">
                <a16:creationId xmlns:a16="http://schemas.microsoft.com/office/drawing/2014/main" id="{936A6D4E-41C3-DA27-C90B-D68DB9A13E4D}"/>
              </a:ext>
            </a:extLst>
          </p:cNvPr>
          <p:cNvSpPr/>
          <p:nvPr/>
        </p:nvSpPr>
        <p:spPr>
          <a:xfrm>
            <a:off x="4242940" y="4137648"/>
            <a:ext cx="2142931" cy="932395"/>
          </a:xfrm>
          <a:prstGeom prst="roundRect">
            <a:avLst/>
          </a:prstGeom>
          <a:solidFill>
            <a:schemeClr val="accent4">
              <a:lumMod val="75000"/>
            </a:schemeClr>
          </a:solid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Get the abstractive summary</a:t>
            </a:r>
          </a:p>
        </p:txBody>
      </p:sp>
      <p:sp>
        <p:nvSpPr>
          <p:cNvPr id="9" name="Rectangle: Rounded Corners 8">
            <a:extLst>
              <a:ext uri="{FF2B5EF4-FFF2-40B4-BE49-F238E27FC236}">
                <a16:creationId xmlns:a16="http://schemas.microsoft.com/office/drawing/2014/main" id="{77F96BE3-18BA-E12A-63B8-A579BFF3DABC}"/>
              </a:ext>
            </a:extLst>
          </p:cNvPr>
          <p:cNvSpPr/>
          <p:nvPr/>
        </p:nvSpPr>
        <p:spPr>
          <a:xfrm>
            <a:off x="7550757" y="4137648"/>
            <a:ext cx="2052735" cy="984046"/>
          </a:xfrm>
          <a:prstGeom prst="roundRect">
            <a:avLst/>
          </a:prstGeom>
          <a:solidFill>
            <a:schemeClr val="accent4">
              <a:lumMod val="75000"/>
            </a:schemeClr>
          </a:solid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a:t>Extract the text from documents</a:t>
            </a:r>
            <a:endParaRPr lang="en-IN" dirty="0"/>
          </a:p>
        </p:txBody>
      </p:sp>
      <p:cxnSp>
        <p:nvCxnSpPr>
          <p:cNvPr id="11" name="Straight Arrow Connector 10">
            <a:extLst>
              <a:ext uri="{FF2B5EF4-FFF2-40B4-BE49-F238E27FC236}">
                <a16:creationId xmlns:a16="http://schemas.microsoft.com/office/drawing/2014/main" id="{34355291-6DDB-6B06-7B2D-6900D1B9F840}"/>
              </a:ext>
            </a:extLst>
          </p:cNvPr>
          <p:cNvCxnSpPr>
            <a:cxnSpLocks/>
            <a:stCxn id="4" idx="3"/>
            <a:endCxn id="5" idx="1"/>
          </p:cNvCxnSpPr>
          <p:nvPr/>
        </p:nvCxnSpPr>
        <p:spPr>
          <a:xfrm>
            <a:off x="2990752" y="2151400"/>
            <a:ext cx="1334058" cy="20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A9EF808-9DE9-E7EE-B1F4-C525ACAA9FF7}"/>
              </a:ext>
            </a:extLst>
          </p:cNvPr>
          <p:cNvCxnSpPr>
            <a:cxnSpLocks/>
            <a:stCxn id="5" idx="3"/>
            <a:endCxn id="7" idx="1"/>
          </p:cNvCxnSpPr>
          <p:nvPr/>
        </p:nvCxnSpPr>
        <p:spPr>
          <a:xfrm>
            <a:off x="6304002" y="2172227"/>
            <a:ext cx="1407599" cy="258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60532CC-BE78-878B-FA61-D39486B06CD1}"/>
              </a:ext>
            </a:extLst>
          </p:cNvPr>
          <p:cNvCxnSpPr/>
          <p:nvPr/>
        </p:nvCxnSpPr>
        <p:spPr>
          <a:xfrm>
            <a:off x="8577124" y="2664250"/>
            <a:ext cx="85731" cy="13846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6FB3973-6931-C46B-1A97-6FD82F219169}"/>
              </a:ext>
            </a:extLst>
          </p:cNvPr>
          <p:cNvCxnSpPr>
            <a:stCxn id="9" idx="1"/>
          </p:cNvCxnSpPr>
          <p:nvPr/>
        </p:nvCxnSpPr>
        <p:spPr>
          <a:xfrm flipH="1">
            <a:off x="6489290" y="4629671"/>
            <a:ext cx="106146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3883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18D33-2AA9-C14F-BBB5-5632BC1AF72A}"/>
              </a:ext>
            </a:extLst>
          </p:cNvPr>
          <p:cNvSpPr>
            <a:spLocks noGrp="1"/>
          </p:cNvSpPr>
          <p:nvPr>
            <p:ph type="title"/>
          </p:nvPr>
        </p:nvSpPr>
        <p:spPr>
          <a:xfrm>
            <a:off x="255638" y="255638"/>
            <a:ext cx="5532328" cy="650594"/>
          </a:xfrm>
        </p:spPr>
        <p:txBody>
          <a:bodyPr/>
          <a:lstStyle/>
          <a:p>
            <a:r>
              <a:rPr lang="en-US" b="1" u="sng" dirty="0"/>
              <a:t>Proposed system</a:t>
            </a:r>
            <a:endParaRPr lang="en-IN" dirty="0"/>
          </a:p>
        </p:txBody>
      </p:sp>
      <p:pic>
        <p:nvPicPr>
          <p:cNvPr id="6" name="Picture Placeholder 5">
            <a:extLst>
              <a:ext uri="{FF2B5EF4-FFF2-40B4-BE49-F238E27FC236}">
                <a16:creationId xmlns:a16="http://schemas.microsoft.com/office/drawing/2014/main" id="{5B99CE28-6FAB-4282-D183-1D4CBD337F13}"/>
              </a:ext>
            </a:extLst>
          </p:cNvPr>
          <p:cNvPicPr>
            <a:picLocks noGrp="1" noChangeAspect="1"/>
          </p:cNvPicPr>
          <p:nvPr>
            <p:ph type="pic" idx="1"/>
          </p:nvPr>
        </p:nvPicPr>
        <p:blipFill>
          <a:blip r:embed="rId2"/>
          <a:srcRect t="3136" b="3136"/>
          <a:stretch>
            <a:fillRect/>
          </a:stretch>
        </p:blipFill>
        <p:spPr>
          <a:xfrm>
            <a:off x="7305368" y="481781"/>
            <a:ext cx="4542503" cy="5338916"/>
          </a:xfrm>
        </p:spPr>
      </p:pic>
      <p:sp>
        <p:nvSpPr>
          <p:cNvPr id="4" name="Text Placeholder 3">
            <a:extLst>
              <a:ext uri="{FF2B5EF4-FFF2-40B4-BE49-F238E27FC236}">
                <a16:creationId xmlns:a16="http://schemas.microsoft.com/office/drawing/2014/main" id="{B25C69B7-C642-6D67-47A5-4DBC28B8668B}"/>
              </a:ext>
            </a:extLst>
          </p:cNvPr>
          <p:cNvSpPr>
            <a:spLocks noGrp="1"/>
          </p:cNvSpPr>
          <p:nvPr>
            <p:ph type="body" sz="half" idx="2"/>
          </p:nvPr>
        </p:nvSpPr>
        <p:spPr>
          <a:xfrm>
            <a:off x="840728" y="1619698"/>
            <a:ext cx="6071349" cy="3795583"/>
          </a:xfrm>
        </p:spPr>
        <p:txBody>
          <a:bodyPr>
            <a:normAutofit/>
          </a:bodyPr>
          <a:lstStyle/>
          <a:p>
            <a:r>
              <a:rPr lang="en-US" sz="2000" dirty="0">
                <a:latin typeface="Times New Roman" panose="02020603050405020304" pitchFamily="18" charset="0"/>
                <a:cs typeface="Times New Roman" panose="02020603050405020304" pitchFamily="18" charset="0"/>
              </a:rPr>
              <a:t>We are going to produce the summary of a content using the abstractive method it means the model can understand the text as well and it produces the summary of what it understood.</a:t>
            </a:r>
          </a:p>
          <a:p>
            <a:r>
              <a:rPr lang="en-US" sz="2000" dirty="0">
                <a:latin typeface="Times New Roman" panose="02020603050405020304" pitchFamily="18" charset="0"/>
                <a:cs typeface="Times New Roman" panose="02020603050405020304" pitchFamily="18" charset="0"/>
              </a:rPr>
              <a:t>We have used the </a:t>
            </a:r>
            <a:r>
              <a:rPr lang="en-US" sz="2000" dirty="0" err="1">
                <a:latin typeface="Times New Roman" panose="02020603050405020304" pitchFamily="18" charset="0"/>
                <a:cs typeface="Times New Roman" panose="02020603050405020304" pitchFamily="18" charset="0"/>
              </a:rPr>
              <a:t>Streamlit</a:t>
            </a:r>
            <a:r>
              <a:rPr lang="en-US" sz="2000" dirty="0">
                <a:latin typeface="Times New Roman" panose="02020603050405020304" pitchFamily="18" charset="0"/>
                <a:cs typeface="Times New Roman" panose="02020603050405020304" pitchFamily="18" charset="0"/>
              </a:rPr>
              <a:t> to deploy the python code and we used the pre-trained model to produce the summary.</a:t>
            </a:r>
          </a:p>
          <a:p>
            <a:r>
              <a:rPr lang="en-US" sz="2000" dirty="0">
                <a:latin typeface="Times New Roman" panose="02020603050405020304" pitchFamily="18" charset="0"/>
                <a:cs typeface="Times New Roman" panose="02020603050405020304" pitchFamily="18" charset="0"/>
              </a:rPr>
              <a:t>And it is pre-trained model where it cannot trained and we can use the model directly</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5631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4E31-7466-7AB0-B7B7-53E00B9694DA}"/>
              </a:ext>
            </a:extLst>
          </p:cNvPr>
          <p:cNvSpPr>
            <a:spLocks noGrp="1"/>
          </p:cNvSpPr>
          <p:nvPr>
            <p:ph type="title"/>
          </p:nvPr>
        </p:nvSpPr>
        <p:spPr/>
        <p:txBody>
          <a:bodyPr/>
          <a:lstStyle/>
          <a:p>
            <a:r>
              <a:rPr lang="en-US" dirty="0"/>
              <a:t>Algorithm used</a:t>
            </a:r>
            <a:endParaRPr lang="en-IN" dirty="0"/>
          </a:p>
        </p:txBody>
      </p:sp>
      <p:sp>
        <p:nvSpPr>
          <p:cNvPr id="3" name="Content Placeholder 2">
            <a:extLst>
              <a:ext uri="{FF2B5EF4-FFF2-40B4-BE49-F238E27FC236}">
                <a16:creationId xmlns:a16="http://schemas.microsoft.com/office/drawing/2014/main" id="{C1A26A27-5673-FAA8-3652-E1A5D20F8ED3}"/>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1.</a:t>
            </a:r>
            <a:r>
              <a:rPr lang="en-IN" dirty="0">
                <a:latin typeface="Times New Roman" panose="02020603050405020304" pitchFamily="18" charset="0"/>
                <a:cs typeface="Times New Roman" panose="02020603050405020304" pitchFamily="18" charset="0"/>
              </a:rPr>
              <a:t> Text Extraction Algorithm</a:t>
            </a:r>
          </a:p>
          <a:p>
            <a:r>
              <a:rPr lang="en-IN" dirty="0">
                <a:latin typeface="Times New Roman" panose="02020603050405020304" pitchFamily="18" charset="0"/>
                <a:cs typeface="Times New Roman" panose="02020603050405020304" pitchFamily="18" charset="0"/>
              </a:rPr>
              <a:t>2. Abstractive Text Summarization</a:t>
            </a:r>
          </a:p>
          <a:p>
            <a:r>
              <a:rPr lang="en-IN" dirty="0"/>
              <a:t>3.</a:t>
            </a:r>
            <a:r>
              <a:rPr lang="en-IN" b="1" dirty="0"/>
              <a:t> </a:t>
            </a:r>
            <a:r>
              <a:rPr lang="en-IN" dirty="0">
                <a:latin typeface="Times New Roman" panose="02020603050405020304" pitchFamily="18" charset="0"/>
                <a:cs typeface="Times New Roman" panose="02020603050405020304" pitchFamily="18" charset="0"/>
              </a:rPr>
              <a:t>Sentiment Analysis</a:t>
            </a:r>
          </a:p>
          <a:p>
            <a:r>
              <a:rPr lang="en-IN" dirty="0"/>
              <a:t>4</a:t>
            </a: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Key Phrase Extraction</a:t>
            </a:r>
          </a:p>
          <a:p>
            <a:r>
              <a:rPr lang="en-IN" dirty="0">
                <a:latin typeface="Times New Roman" panose="02020603050405020304" pitchFamily="18" charset="0"/>
                <a:cs typeface="Times New Roman" panose="02020603050405020304" pitchFamily="18" charset="0"/>
              </a:rPr>
              <a:t>5. Content Filtering and Extraction</a:t>
            </a:r>
          </a:p>
          <a:p>
            <a:r>
              <a:rPr lang="en-IN" dirty="0">
                <a:latin typeface="Times New Roman" panose="02020603050405020304" pitchFamily="18" charset="0"/>
                <a:cs typeface="Times New Roman" panose="02020603050405020304" pitchFamily="18" charset="0"/>
              </a:rPr>
              <a:t>6.</a:t>
            </a:r>
            <a:r>
              <a:rPr lang="en-IN" dirty="0"/>
              <a:t> Data Encoding for Downloads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467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46B1F-4DB9-04E0-225F-9198BB2C711B}"/>
              </a:ext>
            </a:extLst>
          </p:cNvPr>
          <p:cNvSpPr>
            <a:spLocks noGrp="1"/>
          </p:cNvSpPr>
          <p:nvPr>
            <p:ph type="title"/>
          </p:nvPr>
        </p:nvSpPr>
        <p:spPr>
          <a:xfrm>
            <a:off x="1422082" y="1296132"/>
            <a:ext cx="9603275" cy="1049235"/>
          </a:xfrm>
        </p:spPr>
        <p:txBody>
          <a:bodyPr/>
          <a:lstStyle/>
          <a:p>
            <a:r>
              <a:rPr lang="en-US" dirty="0"/>
              <a:t>Sample result</a:t>
            </a:r>
            <a:endParaRPr lang="en-IN" dirty="0"/>
          </a:p>
        </p:txBody>
      </p:sp>
      <p:sp>
        <p:nvSpPr>
          <p:cNvPr id="6" name="Rectangle 5">
            <a:extLst>
              <a:ext uri="{FF2B5EF4-FFF2-40B4-BE49-F238E27FC236}">
                <a16:creationId xmlns:a16="http://schemas.microsoft.com/office/drawing/2014/main" id="{4E9055A8-1D92-8B53-7307-464B771E8E51}"/>
              </a:ext>
            </a:extLst>
          </p:cNvPr>
          <p:cNvSpPr/>
          <p:nvPr/>
        </p:nvSpPr>
        <p:spPr>
          <a:xfrm>
            <a:off x="1422082" y="2517058"/>
            <a:ext cx="7367957" cy="304481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2851FECB-094B-B2DB-5B73-0FC219F0FEDD}"/>
              </a:ext>
            </a:extLst>
          </p:cNvPr>
          <p:cNvSpPr txBox="1"/>
          <p:nvPr/>
        </p:nvSpPr>
        <p:spPr>
          <a:xfrm>
            <a:off x="1235469" y="2428344"/>
            <a:ext cx="8459138" cy="2554545"/>
          </a:xfrm>
          <a:prstGeom prst="rect">
            <a:avLst/>
          </a:prstGeom>
          <a:noFill/>
        </p:spPr>
        <p:txBody>
          <a:bodyPr wrap="square">
            <a:spAutoFit/>
          </a:bodyPr>
          <a:lstStyle/>
          <a:p>
            <a:r>
              <a:rPr lang="en-IN" sz="2000" dirty="0">
                <a:latin typeface="Times New Roman" panose="02020603050405020304" pitchFamily="18" charset="0"/>
                <a:cs typeface="Times New Roman" panose="02020603050405020304" pitchFamily="18" charset="0"/>
              </a:rPr>
              <a:t>The summarizer, using the </a:t>
            </a:r>
            <a:r>
              <a:rPr lang="en-IN" sz="2000" dirty="0" err="1">
                <a:latin typeface="Times New Roman" panose="02020603050405020304" pitchFamily="18" charset="0"/>
                <a:cs typeface="Times New Roman" panose="02020603050405020304" pitchFamily="18" charset="0"/>
              </a:rPr>
              <a:t>facebook</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bart</a:t>
            </a:r>
            <a:r>
              <a:rPr lang="en-IN" sz="2000" dirty="0">
                <a:latin typeface="Times New Roman" panose="02020603050405020304" pitchFamily="18" charset="0"/>
                <a:cs typeface="Times New Roman" panose="02020603050405020304" pitchFamily="18" charset="0"/>
              </a:rPr>
              <a:t>-large-</a:t>
            </a:r>
            <a:r>
              <a:rPr lang="en-IN" sz="2000" dirty="0" err="1">
                <a:latin typeface="Times New Roman" panose="02020603050405020304" pitchFamily="18" charset="0"/>
                <a:cs typeface="Times New Roman" panose="02020603050405020304" pitchFamily="18" charset="0"/>
              </a:rPr>
              <a:t>cnn</a:t>
            </a:r>
            <a:r>
              <a:rPr lang="en-IN" sz="2000" dirty="0">
                <a:latin typeface="Times New Roman" panose="02020603050405020304" pitchFamily="18" charset="0"/>
                <a:cs typeface="Times New Roman" panose="02020603050405020304" pitchFamily="18" charset="0"/>
              </a:rPr>
              <a:t> model, condensed the lengthy article into a brief yet comprehensive summary, capturing the essence of the commitments made and the criticisms raised. The generated summary emphasized the summit's focus on climate action and international cooperation, resulting in a concise output with a word count of 65. Additionally, the sentiment analysis conducted using </a:t>
            </a:r>
            <a:r>
              <a:rPr lang="en-IN" sz="2000" dirty="0" err="1">
                <a:latin typeface="Times New Roman" panose="02020603050405020304" pitchFamily="18" charset="0"/>
                <a:cs typeface="Times New Roman" panose="02020603050405020304" pitchFamily="18" charset="0"/>
              </a:rPr>
              <a:t>TextBlob</a:t>
            </a:r>
            <a:r>
              <a:rPr lang="en-IN" sz="2000" dirty="0">
                <a:latin typeface="Times New Roman" panose="02020603050405020304" pitchFamily="18" charset="0"/>
                <a:cs typeface="Times New Roman" panose="02020603050405020304" pitchFamily="18" charset="0"/>
              </a:rPr>
              <a:t> indicated a predominantly positive tone with a confidence score of 0.72, reflecting the hopeful outlook of the summit’s goals despite some </a:t>
            </a:r>
            <a:r>
              <a:rPr lang="en-IN" sz="2000" dirty="0" err="1">
                <a:latin typeface="Times New Roman" panose="02020603050405020304" pitchFamily="18" charset="0"/>
                <a:cs typeface="Times New Roman" panose="02020603050405020304" pitchFamily="18" charset="0"/>
              </a:rPr>
              <a:t>skepticism</a:t>
            </a:r>
            <a:r>
              <a:rPr lang="en-IN" sz="20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9207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F442EF-FCC4-84DA-FE58-1F2677F93778}"/>
              </a:ext>
            </a:extLst>
          </p:cNvPr>
          <p:cNvPicPr>
            <a:picLocks noChangeAspect="1"/>
          </p:cNvPicPr>
          <p:nvPr/>
        </p:nvPicPr>
        <p:blipFill>
          <a:blip r:embed="rId2"/>
          <a:stretch>
            <a:fillRect/>
          </a:stretch>
        </p:blipFill>
        <p:spPr>
          <a:xfrm>
            <a:off x="373625" y="737419"/>
            <a:ext cx="5368413" cy="2310581"/>
          </a:xfrm>
          <a:prstGeom prst="rect">
            <a:avLst/>
          </a:prstGeom>
        </p:spPr>
      </p:pic>
      <p:pic>
        <p:nvPicPr>
          <p:cNvPr id="5" name="Picture 4">
            <a:extLst>
              <a:ext uri="{FF2B5EF4-FFF2-40B4-BE49-F238E27FC236}">
                <a16:creationId xmlns:a16="http://schemas.microsoft.com/office/drawing/2014/main" id="{882D989A-A8BC-A82E-5340-9668774794E1}"/>
              </a:ext>
            </a:extLst>
          </p:cNvPr>
          <p:cNvPicPr>
            <a:picLocks noChangeAspect="1"/>
          </p:cNvPicPr>
          <p:nvPr/>
        </p:nvPicPr>
        <p:blipFill>
          <a:blip r:embed="rId3"/>
          <a:stretch>
            <a:fillRect/>
          </a:stretch>
        </p:blipFill>
        <p:spPr>
          <a:xfrm>
            <a:off x="6302476" y="737418"/>
            <a:ext cx="4758813" cy="2310581"/>
          </a:xfrm>
          <a:prstGeom prst="rect">
            <a:avLst/>
          </a:prstGeom>
        </p:spPr>
      </p:pic>
      <p:pic>
        <p:nvPicPr>
          <p:cNvPr id="7" name="Picture 6">
            <a:extLst>
              <a:ext uri="{FF2B5EF4-FFF2-40B4-BE49-F238E27FC236}">
                <a16:creationId xmlns:a16="http://schemas.microsoft.com/office/drawing/2014/main" id="{4461903A-ED96-63FF-2010-2CF6FD796578}"/>
              </a:ext>
            </a:extLst>
          </p:cNvPr>
          <p:cNvPicPr>
            <a:picLocks noChangeAspect="1"/>
          </p:cNvPicPr>
          <p:nvPr/>
        </p:nvPicPr>
        <p:blipFill>
          <a:blip r:embed="rId4"/>
          <a:stretch>
            <a:fillRect/>
          </a:stretch>
        </p:blipFill>
        <p:spPr>
          <a:xfrm>
            <a:off x="373625" y="3696929"/>
            <a:ext cx="5368413" cy="2217905"/>
          </a:xfrm>
          <a:prstGeom prst="rect">
            <a:avLst/>
          </a:prstGeom>
        </p:spPr>
      </p:pic>
      <p:pic>
        <p:nvPicPr>
          <p:cNvPr id="9" name="Picture 8">
            <a:extLst>
              <a:ext uri="{FF2B5EF4-FFF2-40B4-BE49-F238E27FC236}">
                <a16:creationId xmlns:a16="http://schemas.microsoft.com/office/drawing/2014/main" id="{34FA9F44-A246-39FE-C26B-DE179CE3FF4A}"/>
              </a:ext>
            </a:extLst>
          </p:cNvPr>
          <p:cNvPicPr>
            <a:picLocks noChangeAspect="1"/>
          </p:cNvPicPr>
          <p:nvPr/>
        </p:nvPicPr>
        <p:blipFill>
          <a:blip r:embed="rId5"/>
          <a:stretch>
            <a:fillRect/>
          </a:stretch>
        </p:blipFill>
        <p:spPr>
          <a:xfrm>
            <a:off x="6302475" y="3696929"/>
            <a:ext cx="4758813" cy="2217905"/>
          </a:xfrm>
          <a:prstGeom prst="rect">
            <a:avLst/>
          </a:prstGeom>
        </p:spPr>
      </p:pic>
    </p:spTree>
    <p:extLst>
      <p:ext uri="{BB962C8B-B14F-4D97-AF65-F5344CB8AC3E}">
        <p14:creationId xmlns:p14="http://schemas.microsoft.com/office/powerpoint/2010/main" val="11051285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30B15CF-E848-3B38-E68D-F9F5B0323EAC}"/>
              </a:ext>
            </a:extLst>
          </p:cNvPr>
          <p:cNvSpPr/>
          <p:nvPr/>
        </p:nvSpPr>
        <p:spPr>
          <a:xfrm>
            <a:off x="-629264" y="206477"/>
            <a:ext cx="4208207" cy="50144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u="sng" dirty="0">
                <a:solidFill>
                  <a:schemeClr val="tx1"/>
                </a:solidFill>
                <a:latin typeface="Times New Roman" panose="02020603050405020304" pitchFamily="18" charset="0"/>
                <a:cs typeface="Times New Roman" panose="02020603050405020304" pitchFamily="18" charset="0"/>
              </a:rPr>
              <a:t>References</a:t>
            </a:r>
            <a:endParaRPr lang="en-IN" sz="3200" b="1" u="sng"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5379081D-C69A-3A2E-F748-403DB39B1EB4}"/>
              </a:ext>
            </a:extLst>
          </p:cNvPr>
          <p:cNvSpPr txBox="1"/>
          <p:nvPr/>
        </p:nvSpPr>
        <p:spPr>
          <a:xfrm>
            <a:off x="393291" y="707922"/>
            <a:ext cx="11080955" cy="5078313"/>
          </a:xfrm>
          <a:prstGeom prst="rect">
            <a:avLst/>
          </a:prstGeom>
          <a:noFill/>
        </p:spPr>
        <p:txBody>
          <a:bodyPr wrap="square">
            <a:spAutoFit/>
          </a:bodyPr>
          <a:lstStyle/>
          <a:p>
            <a:r>
              <a:rPr lang="en-IN" dirty="0"/>
              <a:t>1. </a:t>
            </a:r>
            <a:r>
              <a:rPr lang="en-IN" dirty="0" err="1"/>
              <a:t>Kupiec</a:t>
            </a:r>
            <a:r>
              <a:rPr lang="en-IN" dirty="0"/>
              <a:t>, Julian, Jan Pedersen, and Francine Chen. "A trainable document summarizer." In Proceedings of the 18th annual international ACM SIGIR conference on Research and development in information retrieval, pp. 68-73. 1995.</a:t>
            </a:r>
          </a:p>
          <a:p>
            <a:r>
              <a:rPr lang="en-IN" dirty="0"/>
              <a:t>2. Suleiman, Dima, and Arafat </a:t>
            </a:r>
            <a:r>
              <a:rPr lang="en-IN" dirty="0" err="1"/>
              <a:t>Awajan</a:t>
            </a:r>
            <a:r>
              <a:rPr lang="en-IN" dirty="0"/>
              <a:t>. "Deep learning based abstractive text summarization: approaches, datasets, evaluation measures, and challenges." Mathematical problems in engineering 2020, no. 1 (2020): 9365340.</a:t>
            </a:r>
          </a:p>
          <a:p>
            <a:r>
              <a:rPr lang="en-IN" dirty="0"/>
              <a:t>3.Md. </a:t>
            </a:r>
            <a:r>
              <a:rPr lang="en-IN" dirty="0" err="1"/>
              <a:t>Majharul</a:t>
            </a:r>
            <a:r>
              <a:rPr lang="en-IN" dirty="0"/>
              <a:t> Haque1, Suraiya Pervin1, and </a:t>
            </a:r>
            <a:r>
              <a:rPr lang="en-IN" dirty="0" err="1"/>
              <a:t>Zerina</a:t>
            </a:r>
            <a:r>
              <a:rPr lang="en-IN" dirty="0"/>
              <a:t> Begum2" Literature Review of Automatic Single Document Text Summarization Using NLP"</a:t>
            </a:r>
          </a:p>
          <a:p>
            <a:r>
              <a:rPr lang="en-IN" dirty="0"/>
              <a:t>August 2013International Journal of Innovation and Applied Studies 3(3):2028-9324</a:t>
            </a:r>
          </a:p>
          <a:p>
            <a:r>
              <a:rPr lang="en-IN" dirty="0" err="1"/>
              <a:t>LicenseCC</a:t>
            </a:r>
            <a:r>
              <a:rPr lang="en-IN" dirty="0"/>
              <a:t> BY 4.0</a:t>
            </a:r>
          </a:p>
          <a:p>
            <a:r>
              <a:rPr lang="en-IN" dirty="0"/>
              <a:t>4.Richmond, K.; Smith, A.; and Amitay, E. 1997. Detecting Subject Boundaries within Text: a Language Independent Approach. In Proceedings of the Second Conference on Empirical Methods in Natural Language Processing (EMNLP-2). Somerset, New Jersey: Association for Computational Linguistics.</a:t>
            </a:r>
          </a:p>
          <a:p>
            <a:r>
              <a:rPr lang="en-IN" dirty="0"/>
              <a:t>5. Scott, Donia, </a:t>
            </a:r>
            <a:r>
              <a:rPr lang="en-IN" dirty="0" err="1"/>
              <a:t>Núria</a:t>
            </a:r>
            <a:r>
              <a:rPr lang="en-IN" dirty="0"/>
              <a:t> Bel, and </a:t>
            </a:r>
            <a:r>
              <a:rPr lang="en-IN" dirty="0" err="1"/>
              <a:t>Chengqing</a:t>
            </a:r>
            <a:r>
              <a:rPr lang="en-IN" dirty="0"/>
              <a:t> Zong. "Proceedings of the 28th International Conference on Computational Linguistics." In Proceedings of the 28th International Conference on Computational Linguistics. 2020.</a:t>
            </a:r>
          </a:p>
          <a:p>
            <a:r>
              <a:rPr lang="en-IN" dirty="0"/>
              <a:t>6.Rane, Neha, and </a:t>
            </a:r>
            <a:r>
              <a:rPr lang="en-IN" dirty="0" err="1"/>
              <a:t>Sharvari</a:t>
            </a:r>
            <a:r>
              <a:rPr lang="en-IN" dirty="0"/>
              <a:t> </a:t>
            </a:r>
            <a:r>
              <a:rPr lang="en-IN" dirty="0" err="1"/>
              <a:t>Govilkar</a:t>
            </a:r>
            <a:r>
              <a:rPr lang="en-IN" dirty="0"/>
              <a:t>. "Recent trends in deep learning based abstractive text summarization." Int. J. Recent Technol. Eng 8, no. 3 (2019): 3108-3115.</a:t>
            </a:r>
          </a:p>
          <a:p>
            <a:r>
              <a:rPr lang="en-IN" dirty="0"/>
              <a:t>7. Chopra, Sumit, Michael Auli, and Alexander M. Rush. "Abstractive sentence summarization with attentive recurrent neural networks." In Proceedings of the 2016 conference of the North American chapter of the association for computational linguistics: human language technologies, pp. 93-98. 2016.</a:t>
            </a:r>
          </a:p>
        </p:txBody>
      </p:sp>
    </p:spTree>
    <p:extLst>
      <p:ext uri="{BB962C8B-B14F-4D97-AF65-F5344CB8AC3E}">
        <p14:creationId xmlns:p14="http://schemas.microsoft.com/office/powerpoint/2010/main" val="219788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84509-A52B-DBEF-5A1D-0BF97142D17F}"/>
              </a:ext>
            </a:extLst>
          </p:cNvPr>
          <p:cNvSpPr>
            <a:spLocks noGrp="1"/>
          </p:cNvSpPr>
          <p:nvPr>
            <p:ph type="title"/>
          </p:nvPr>
        </p:nvSpPr>
        <p:spPr>
          <a:xfrm>
            <a:off x="192678" y="267136"/>
            <a:ext cx="5532328" cy="708042"/>
          </a:xfrm>
        </p:spPr>
        <p:txBody>
          <a:bodyPr/>
          <a:lstStyle/>
          <a:p>
            <a:r>
              <a:rPr lang="en-US" dirty="0"/>
              <a:t>conclusion</a:t>
            </a:r>
            <a:endParaRPr lang="en-IN" dirty="0"/>
          </a:p>
        </p:txBody>
      </p:sp>
      <p:sp>
        <p:nvSpPr>
          <p:cNvPr id="4" name="Text Placeholder 3">
            <a:extLst>
              <a:ext uri="{FF2B5EF4-FFF2-40B4-BE49-F238E27FC236}">
                <a16:creationId xmlns:a16="http://schemas.microsoft.com/office/drawing/2014/main" id="{BE86A989-E1AB-56BD-D29C-468179036F25}"/>
              </a:ext>
            </a:extLst>
          </p:cNvPr>
          <p:cNvSpPr>
            <a:spLocks noGrp="1"/>
          </p:cNvSpPr>
          <p:nvPr>
            <p:ph type="body" sz="half" idx="2"/>
          </p:nvPr>
        </p:nvSpPr>
        <p:spPr>
          <a:xfrm>
            <a:off x="192678" y="1327355"/>
            <a:ext cx="6955374" cy="4463845"/>
          </a:xfrm>
        </p:spPr>
        <p:txBody>
          <a:bodyPr>
            <a:noAutofit/>
          </a:bodyPr>
          <a:lstStyle/>
          <a:p>
            <a:r>
              <a:rPr lang="en-US" sz="1600" dirty="0">
                <a:latin typeface="Times New Roman" panose="02020603050405020304" pitchFamily="18" charset="0"/>
                <a:cs typeface="Times New Roman" panose="02020603050405020304" pitchFamily="18" charset="0"/>
              </a:rPr>
              <a:t>Abstractive summarization of long documents represents a significant advancement in the field of Natural Language Processing, offering a more human-like approach to summarization by generating new sentences that capture the essence of the original content. Unlike extractive methods, which simply select and rearrange existing phrases, abstractive techniques can interpret and paraphrase information, resulting in summaries that are more coherent, concise, and contextually meaningful. Leveraging state-of-the-art models like </a:t>
            </a:r>
            <a:r>
              <a:rPr lang="en-US" sz="1600" b="1" dirty="0">
                <a:latin typeface="Times New Roman" panose="02020603050405020304" pitchFamily="18" charset="0"/>
                <a:cs typeface="Times New Roman" panose="02020603050405020304" pitchFamily="18" charset="0"/>
              </a:rPr>
              <a:t>BART</a:t>
            </a:r>
            <a:r>
              <a:rPr lang="en-US" sz="1600" dirty="0">
                <a:latin typeface="Times New Roman" panose="02020603050405020304" pitchFamily="18" charset="0"/>
                <a:cs typeface="Times New Roman" panose="02020603050405020304" pitchFamily="18" charset="0"/>
              </a:rPr>
              <a:t> and </a:t>
            </a:r>
            <a:r>
              <a:rPr lang="en-US" sz="1600" b="1" dirty="0">
                <a:latin typeface="Times New Roman" panose="02020603050405020304" pitchFamily="18" charset="0"/>
                <a:cs typeface="Times New Roman" panose="02020603050405020304" pitchFamily="18" charset="0"/>
              </a:rPr>
              <a:t>T5</a:t>
            </a:r>
            <a:r>
              <a:rPr lang="en-US" sz="1600" dirty="0">
                <a:latin typeface="Times New Roman" panose="02020603050405020304" pitchFamily="18" charset="0"/>
                <a:cs typeface="Times New Roman" panose="02020603050405020304" pitchFamily="18" charset="0"/>
              </a:rPr>
              <a:t>, abstractive summarization can handle complex narratives and produce summaries that convey the key points while reducing redundancy. This capability is especially valuable for processing long documents such as research papers, legal texts, and news articles, where users need to quickly understand the main ideas without reading the entire content.</a:t>
            </a:r>
            <a:endParaRPr lang="en-IN" sz="1600" dirty="0">
              <a:latin typeface="Times New Roman" panose="02020603050405020304" pitchFamily="18" charset="0"/>
              <a:cs typeface="Times New Roman" panose="02020603050405020304" pitchFamily="18" charset="0"/>
            </a:endParaRPr>
          </a:p>
        </p:txBody>
      </p:sp>
      <p:pic>
        <p:nvPicPr>
          <p:cNvPr id="10" name="Picture Placeholder 9">
            <a:extLst>
              <a:ext uri="{FF2B5EF4-FFF2-40B4-BE49-F238E27FC236}">
                <a16:creationId xmlns:a16="http://schemas.microsoft.com/office/drawing/2014/main" id="{A8FC17E9-69CE-2567-EE92-90CB6F514083}"/>
              </a:ext>
            </a:extLst>
          </p:cNvPr>
          <p:cNvPicPr>
            <a:picLocks noGrp="1" noChangeAspect="1"/>
          </p:cNvPicPr>
          <p:nvPr>
            <p:ph type="pic" idx="1"/>
          </p:nvPr>
        </p:nvPicPr>
        <p:blipFill>
          <a:blip r:embed="rId2"/>
          <a:srcRect t="2186" b="2186"/>
          <a:stretch>
            <a:fillRect/>
          </a:stretch>
        </p:blipFill>
        <p:spPr>
          <a:xfrm>
            <a:off x="7423355" y="157316"/>
            <a:ext cx="4178710" cy="5633884"/>
          </a:xfrm>
        </p:spPr>
      </p:pic>
    </p:spTree>
    <p:extLst>
      <p:ext uri="{BB962C8B-B14F-4D97-AF65-F5344CB8AC3E}">
        <p14:creationId xmlns:p14="http://schemas.microsoft.com/office/powerpoint/2010/main" val="10829000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EEEEEFB-E0B5-02F5-4562-FD65C2203238}"/>
              </a:ext>
            </a:extLst>
          </p:cNvPr>
          <p:cNvSpPr/>
          <p:nvPr/>
        </p:nvSpPr>
        <p:spPr>
          <a:xfrm>
            <a:off x="2074606" y="1681316"/>
            <a:ext cx="7492181" cy="255638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600" dirty="0">
                <a:solidFill>
                  <a:schemeClr val="tx1"/>
                </a:solidFill>
                <a:latin typeface="Times New Roman" panose="02020603050405020304" pitchFamily="18" charset="0"/>
                <a:cs typeface="Times New Roman" panose="02020603050405020304" pitchFamily="18" charset="0"/>
              </a:rPr>
              <a:t>Thank you</a:t>
            </a:r>
            <a:endParaRPr lang="en-IN" sz="66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622208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EC7286-9D03-27CF-E65F-BF12D8AF8F42}"/>
              </a:ext>
            </a:extLst>
          </p:cNvPr>
          <p:cNvPicPr>
            <a:picLocks noChangeAspect="1"/>
          </p:cNvPicPr>
          <p:nvPr/>
        </p:nvPicPr>
        <p:blipFill>
          <a:blip r:embed="rId2"/>
          <a:stretch>
            <a:fillRect/>
          </a:stretch>
        </p:blipFill>
        <p:spPr>
          <a:xfrm>
            <a:off x="2626122" y="259942"/>
            <a:ext cx="6939756" cy="895350"/>
          </a:xfrm>
          <a:prstGeom prst="rect">
            <a:avLst/>
          </a:prstGeom>
        </p:spPr>
      </p:pic>
      <p:sp>
        <p:nvSpPr>
          <p:cNvPr id="4" name="TextBox 3">
            <a:extLst>
              <a:ext uri="{FF2B5EF4-FFF2-40B4-BE49-F238E27FC236}">
                <a16:creationId xmlns:a16="http://schemas.microsoft.com/office/drawing/2014/main" id="{531AB5E9-3933-C7E7-1CF2-4D5F751281DD}"/>
              </a:ext>
            </a:extLst>
          </p:cNvPr>
          <p:cNvSpPr txBox="1"/>
          <p:nvPr/>
        </p:nvSpPr>
        <p:spPr>
          <a:xfrm>
            <a:off x="818535" y="1948764"/>
            <a:ext cx="6100916" cy="3108543"/>
          </a:xfrm>
          <a:prstGeom prst="rect">
            <a:avLst/>
          </a:prstGeom>
          <a:noFill/>
        </p:spPr>
        <p:txBody>
          <a:bodyPr wrap="square">
            <a:spAutoFit/>
          </a:bodyPr>
          <a:lstStyle/>
          <a:p>
            <a:r>
              <a:rPr lang="en-US" sz="2800" b="1" u="sng" dirty="0">
                <a:latin typeface="Calibri" panose="020F0502020204030204" pitchFamily="34" charset="0"/>
                <a:ea typeface="Calibri" panose="020F0502020204030204" pitchFamily="34" charset="0"/>
                <a:cs typeface="Calibri" panose="020F0502020204030204" pitchFamily="34" charset="0"/>
              </a:rPr>
              <a:t>Project team Members:</a:t>
            </a:r>
          </a:p>
          <a:p>
            <a:endParaRPr lang="en-IN" sz="2800"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IN" sz="2800" dirty="0" err="1">
                <a:latin typeface="Calibri" panose="020F0502020204030204" pitchFamily="34" charset="0"/>
                <a:ea typeface="Calibri" panose="020F0502020204030204" pitchFamily="34" charset="0"/>
                <a:cs typeface="Calibri" panose="020F0502020204030204" pitchFamily="34" charset="0"/>
              </a:rPr>
              <a:t>M.V.N.Amruth</a:t>
            </a:r>
            <a:r>
              <a:rPr lang="en-IN" sz="2800" dirty="0">
                <a:latin typeface="Calibri" panose="020F0502020204030204" pitchFamily="34" charset="0"/>
                <a:ea typeface="Calibri" panose="020F0502020204030204" pitchFamily="34" charset="0"/>
                <a:cs typeface="Calibri" panose="020F0502020204030204" pitchFamily="34" charset="0"/>
              </a:rPr>
              <a:t> </a:t>
            </a:r>
            <a:r>
              <a:rPr lang="en-IN" sz="2800" dirty="0" err="1">
                <a:latin typeface="Calibri" panose="020F0502020204030204" pitchFamily="34" charset="0"/>
                <a:ea typeface="Calibri" panose="020F0502020204030204" pitchFamily="34" charset="0"/>
                <a:cs typeface="Calibri" panose="020F0502020204030204" pitchFamily="34" charset="0"/>
              </a:rPr>
              <a:t>sai</a:t>
            </a:r>
            <a:r>
              <a:rPr lang="en-IN" sz="2800" dirty="0">
                <a:latin typeface="Calibri" panose="020F0502020204030204" pitchFamily="34" charset="0"/>
                <a:ea typeface="Calibri" panose="020F0502020204030204" pitchFamily="34" charset="0"/>
                <a:cs typeface="Calibri" panose="020F0502020204030204" pitchFamily="34" charset="0"/>
              </a:rPr>
              <a:t> – 99220040641</a:t>
            </a:r>
          </a:p>
          <a:p>
            <a:pPr marL="342900" indent="-342900">
              <a:buFont typeface="+mj-lt"/>
              <a:buAutoNum type="arabicPeriod"/>
            </a:pPr>
            <a:r>
              <a:rPr lang="en-IN" sz="2800" dirty="0">
                <a:latin typeface="Calibri" panose="020F0502020204030204" pitchFamily="34" charset="0"/>
                <a:ea typeface="Calibri" panose="020F0502020204030204" pitchFamily="34" charset="0"/>
                <a:cs typeface="Calibri" panose="020F0502020204030204" pitchFamily="34" charset="0"/>
              </a:rPr>
              <a:t>K. Gopikrishna   - 99220040583</a:t>
            </a:r>
          </a:p>
          <a:p>
            <a:pPr marL="342900" indent="-342900">
              <a:buFont typeface="+mj-lt"/>
              <a:buAutoNum type="arabicPeriod"/>
            </a:pPr>
            <a:r>
              <a:rPr lang="en-IN" sz="2800" dirty="0" err="1">
                <a:latin typeface="Calibri" panose="020F0502020204030204" pitchFamily="34" charset="0"/>
                <a:ea typeface="Calibri" panose="020F0502020204030204" pitchFamily="34" charset="0"/>
                <a:cs typeface="Calibri" panose="020F0502020204030204" pitchFamily="34" charset="0"/>
              </a:rPr>
              <a:t>M.krishna</a:t>
            </a:r>
            <a:r>
              <a:rPr lang="en-IN" sz="2800" dirty="0">
                <a:latin typeface="Calibri" panose="020F0502020204030204" pitchFamily="34" charset="0"/>
                <a:ea typeface="Calibri" panose="020F0502020204030204" pitchFamily="34" charset="0"/>
                <a:cs typeface="Calibri" panose="020F0502020204030204" pitchFamily="34" charset="0"/>
              </a:rPr>
              <a:t> reddy-99220040635</a:t>
            </a:r>
          </a:p>
          <a:p>
            <a:pPr marL="342900" indent="-342900">
              <a:buFont typeface="+mj-lt"/>
              <a:buAutoNum type="arabicPeriod"/>
            </a:pPr>
            <a:r>
              <a:rPr lang="en-IN" sz="2800" dirty="0" err="1">
                <a:latin typeface="Calibri" panose="020F0502020204030204" pitchFamily="34" charset="0"/>
                <a:ea typeface="Calibri" panose="020F0502020204030204" pitchFamily="34" charset="0"/>
                <a:cs typeface="Calibri" panose="020F0502020204030204" pitchFamily="34" charset="0"/>
              </a:rPr>
              <a:t>M.Yogi</a:t>
            </a:r>
            <a:r>
              <a:rPr lang="en-IN" sz="2800" dirty="0">
                <a:latin typeface="Calibri" panose="020F0502020204030204" pitchFamily="34" charset="0"/>
                <a:ea typeface="Calibri" panose="020F0502020204030204" pitchFamily="34" charset="0"/>
                <a:cs typeface="Calibri" panose="020F0502020204030204" pitchFamily="34" charset="0"/>
              </a:rPr>
              <a:t> Reddy – 99220040627</a:t>
            </a:r>
          </a:p>
          <a:p>
            <a:pPr marL="342900" indent="-342900">
              <a:buFont typeface="+mj-lt"/>
              <a:buAutoNum type="arabicPeriod"/>
            </a:pPr>
            <a:r>
              <a:rPr lang="en-IN" sz="2800" dirty="0" err="1">
                <a:latin typeface="Calibri" panose="020F0502020204030204" pitchFamily="34" charset="0"/>
                <a:ea typeface="Calibri" panose="020F0502020204030204" pitchFamily="34" charset="0"/>
                <a:cs typeface="Calibri" panose="020F0502020204030204" pitchFamily="34" charset="0"/>
              </a:rPr>
              <a:t>P.Akhil</a:t>
            </a:r>
            <a:r>
              <a:rPr lang="en-IN" sz="2800" dirty="0">
                <a:latin typeface="Calibri" panose="020F0502020204030204" pitchFamily="34" charset="0"/>
                <a:ea typeface="Calibri" panose="020F0502020204030204" pitchFamily="34" charset="0"/>
                <a:cs typeface="Calibri" panose="020F0502020204030204" pitchFamily="34" charset="0"/>
              </a:rPr>
              <a:t> </a:t>
            </a:r>
            <a:r>
              <a:rPr lang="en-IN" sz="2800" dirty="0" err="1">
                <a:latin typeface="Calibri" panose="020F0502020204030204" pitchFamily="34" charset="0"/>
                <a:ea typeface="Calibri" panose="020F0502020204030204" pitchFamily="34" charset="0"/>
                <a:cs typeface="Calibri" panose="020F0502020204030204" pitchFamily="34" charset="0"/>
              </a:rPr>
              <a:t>seshu</a:t>
            </a:r>
            <a:r>
              <a:rPr lang="en-IN" sz="2800" dirty="0">
                <a:latin typeface="Calibri" panose="020F0502020204030204" pitchFamily="34" charset="0"/>
                <a:ea typeface="Calibri" panose="020F0502020204030204" pitchFamily="34" charset="0"/>
                <a:cs typeface="Calibri" panose="020F0502020204030204" pitchFamily="34" charset="0"/>
              </a:rPr>
              <a:t> kumar-99220040673</a:t>
            </a:r>
          </a:p>
        </p:txBody>
      </p:sp>
      <p:sp>
        <p:nvSpPr>
          <p:cNvPr id="6" name="TextBox 5">
            <a:extLst>
              <a:ext uri="{FF2B5EF4-FFF2-40B4-BE49-F238E27FC236}">
                <a16:creationId xmlns:a16="http://schemas.microsoft.com/office/drawing/2014/main" id="{175894E5-AC42-7BF7-B589-734C2E46137D}"/>
              </a:ext>
            </a:extLst>
          </p:cNvPr>
          <p:cNvSpPr txBox="1"/>
          <p:nvPr/>
        </p:nvSpPr>
        <p:spPr>
          <a:xfrm>
            <a:off x="6324599" y="1948764"/>
            <a:ext cx="6100916" cy="461665"/>
          </a:xfrm>
          <a:prstGeom prst="rect">
            <a:avLst/>
          </a:prstGeom>
          <a:noFill/>
        </p:spPr>
        <p:txBody>
          <a:bodyPr wrap="square">
            <a:spAutoFit/>
          </a:bodyPr>
          <a:lstStyle/>
          <a:p>
            <a:pPr algn="ctr"/>
            <a:r>
              <a:rPr lang="en-US" sz="2400" b="1" dirty="0">
                <a:latin typeface="Calibri" panose="020F0502020204030204" pitchFamily="34" charset="0"/>
                <a:ea typeface="Calibri" panose="020F0502020204030204" pitchFamily="34" charset="0"/>
                <a:cs typeface="Calibri" panose="020F0502020204030204" pitchFamily="34" charset="0"/>
              </a:rPr>
              <a:t>TEAM NUMBER:10</a:t>
            </a:r>
            <a:endParaRPr lang="en-IN" sz="24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75783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D1CC5D2-CB73-ADC1-2FCD-27499DDB2797}"/>
              </a:ext>
            </a:extLst>
          </p:cNvPr>
          <p:cNvSpPr txBox="1"/>
          <p:nvPr/>
        </p:nvSpPr>
        <p:spPr>
          <a:xfrm>
            <a:off x="818535" y="237480"/>
            <a:ext cx="6100916" cy="523220"/>
          </a:xfrm>
          <a:prstGeom prst="rect">
            <a:avLst/>
          </a:prstGeom>
          <a:noFill/>
        </p:spPr>
        <p:txBody>
          <a:bodyPr wrap="square">
            <a:spAutoFit/>
          </a:bodyPr>
          <a:lstStyle/>
          <a:p>
            <a:r>
              <a:rPr lang="en-US" sz="2800" b="1" u="sng" dirty="0"/>
              <a:t>Table  of contents</a:t>
            </a:r>
            <a:r>
              <a:rPr lang="en-US" sz="2000" b="1" dirty="0"/>
              <a:t>:</a:t>
            </a:r>
            <a:endParaRPr lang="en-IN" dirty="0"/>
          </a:p>
        </p:txBody>
      </p:sp>
      <p:sp>
        <p:nvSpPr>
          <p:cNvPr id="5" name="TextBox 4">
            <a:extLst>
              <a:ext uri="{FF2B5EF4-FFF2-40B4-BE49-F238E27FC236}">
                <a16:creationId xmlns:a16="http://schemas.microsoft.com/office/drawing/2014/main" id="{96994BB2-CE72-BA13-DC00-BD18DCFC8BD8}"/>
              </a:ext>
            </a:extLst>
          </p:cNvPr>
          <p:cNvSpPr txBox="1"/>
          <p:nvPr/>
        </p:nvSpPr>
        <p:spPr>
          <a:xfrm>
            <a:off x="907026" y="1110971"/>
            <a:ext cx="6100916" cy="419852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800" dirty="0"/>
              <a:t>Abstract</a:t>
            </a:r>
          </a:p>
          <a:p>
            <a:pPr marL="285750" indent="-285750">
              <a:lnSpc>
                <a:spcPct val="150000"/>
              </a:lnSpc>
              <a:buFont typeface="Arial" panose="020B0604020202020204" pitchFamily="34" charset="0"/>
              <a:buChar char="•"/>
            </a:pPr>
            <a:r>
              <a:rPr lang="en-US" sz="1800" dirty="0"/>
              <a:t>Introduction</a:t>
            </a:r>
          </a:p>
          <a:p>
            <a:pPr marL="285750" indent="-285750">
              <a:lnSpc>
                <a:spcPct val="150000"/>
              </a:lnSpc>
              <a:buFont typeface="Arial" panose="020B0604020202020204" pitchFamily="34" charset="0"/>
              <a:buChar char="•"/>
            </a:pPr>
            <a:r>
              <a:rPr lang="en-US" sz="1800" dirty="0"/>
              <a:t>Objective</a:t>
            </a:r>
          </a:p>
          <a:p>
            <a:pPr marL="285750" indent="-285750">
              <a:lnSpc>
                <a:spcPct val="150000"/>
              </a:lnSpc>
              <a:buFont typeface="Arial" panose="020B0604020202020204" pitchFamily="34" charset="0"/>
              <a:buChar char="•"/>
            </a:pPr>
            <a:r>
              <a:rPr lang="en-US" sz="1800" dirty="0"/>
              <a:t>Literature Survey</a:t>
            </a:r>
          </a:p>
          <a:p>
            <a:pPr marL="285750" indent="-285750">
              <a:lnSpc>
                <a:spcPct val="150000"/>
              </a:lnSpc>
              <a:buFont typeface="Arial" panose="020B0604020202020204" pitchFamily="34" charset="0"/>
              <a:buChar char="•"/>
            </a:pPr>
            <a:r>
              <a:rPr lang="en-US" sz="1800" dirty="0"/>
              <a:t>Methodology</a:t>
            </a:r>
          </a:p>
          <a:p>
            <a:pPr marL="285750" indent="-285750">
              <a:lnSpc>
                <a:spcPct val="150000"/>
              </a:lnSpc>
              <a:buFont typeface="Arial" panose="020B0604020202020204" pitchFamily="34" charset="0"/>
              <a:buChar char="•"/>
            </a:pPr>
            <a:r>
              <a:rPr lang="en-US" sz="1800" dirty="0"/>
              <a:t>Proposed System</a:t>
            </a:r>
          </a:p>
          <a:p>
            <a:pPr marL="285750" indent="-285750">
              <a:lnSpc>
                <a:spcPct val="150000"/>
              </a:lnSpc>
              <a:buFont typeface="Arial" panose="020B0604020202020204" pitchFamily="34" charset="0"/>
              <a:buChar char="•"/>
            </a:pPr>
            <a:r>
              <a:rPr lang="en-US" sz="1800" dirty="0"/>
              <a:t>Algorithm Used</a:t>
            </a:r>
          </a:p>
          <a:p>
            <a:pPr marL="285750" indent="-285750">
              <a:lnSpc>
                <a:spcPct val="150000"/>
              </a:lnSpc>
              <a:buFont typeface="Arial" panose="020B0604020202020204" pitchFamily="34" charset="0"/>
              <a:buChar char="•"/>
            </a:pPr>
            <a:r>
              <a:rPr lang="en-US" sz="1800" dirty="0"/>
              <a:t>Sample Result</a:t>
            </a:r>
          </a:p>
          <a:p>
            <a:pPr marL="285750" indent="-285750">
              <a:lnSpc>
                <a:spcPct val="150000"/>
              </a:lnSpc>
              <a:buFont typeface="Arial" panose="020B0604020202020204" pitchFamily="34" charset="0"/>
              <a:buChar char="•"/>
            </a:pPr>
            <a:r>
              <a:rPr lang="en-US" sz="1800" dirty="0"/>
              <a:t>Conclusion</a:t>
            </a:r>
          </a:p>
          <a:p>
            <a:pPr marL="285750" indent="-285750">
              <a:lnSpc>
                <a:spcPct val="150000"/>
              </a:lnSpc>
              <a:buFont typeface="Arial" panose="020B0604020202020204" pitchFamily="34" charset="0"/>
              <a:buChar char="•"/>
            </a:pPr>
            <a:r>
              <a:rPr lang="en-US" sz="1800" dirty="0"/>
              <a:t>References</a:t>
            </a:r>
          </a:p>
        </p:txBody>
      </p:sp>
    </p:spTree>
    <p:extLst>
      <p:ext uri="{BB962C8B-B14F-4D97-AF65-F5344CB8AC3E}">
        <p14:creationId xmlns:p14="http://schemas.microsoft.com/office/powerpoint/2010/main" val="593123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37863-6B08-8777-6289-A4FF33776CB9}"/>
              </a:ext>
            </a:extLst>
          </p:cNvPr>
          <p:cNvSpPr>
            <a:spLocks noGrp="1"/>
          </p:cNvSpPr>
          <p:nvPr>
            <p:ph type="title"/>
          </p:nvPr>
        </p:nvSpPr>
        <p:spPr>
          <a:xfrm>
            <a:off x="251672" y="326129"/>
            <a:ext cx="5532328" cy="708042"/>
          </a:xfrm>
        </p:spPr>
        <p:txBody>
          <a:bodyPr/>
          <a:lstStyle/>
          <a:p>
            <a:r>
              <a:rPr lang="en-US" dirty="0"/>
              <a:t>Abstract</a:t>
            </a:r>
            <a:endParaRPr lang="en-IN" dirty="0"/>
          </a:p>
        </p:txBody>
      </p:sp>
      <p:pic>
        <p:nvPicPr>
          <p:cNvPr id="6" name="Picture Placeholder 5">
            <a:extLst>
              <a:ext uri="{FF2B5EF4-FFF2-40B4-BE49-F238E27FC236}">
                <a16:creationId xmlns:a16="http://schemas.microsoft.com/office/drawing/2014/main" id="{44144C23-9C4A-E7CF-BCA2-042002294770}"/>
              </a:ext>
            </a:extLst>
          </p:cNvPr>
          <p:cNvPicPr>
            <a:picLocks noGrp="1" noChangeAspect="1"/>
          </p:cNvPicPr>
          <p:nvPr>
            <p:ph type="pic" idx="1"/>
          </p:nvPr>
        </p:nvPicPr>
        <p:blipFill>
          <a:blip r:embed="rId2"/>
          <a:srcRect t="3226" b="3226"/>
          <a:stretch>
            <a:fillRect/>
          </a:stretch>
        </p:blipFill>
        <p:spPr>
          <a:xfrm>
            <a:off x="7384026" y="255639"/>
            <a:ext cx="4807974" cy="5771535"/>
          </a:xfrm>
        </p:spPr>
      </p:pic>
      <p:sp>
        <p:nvSpPr>
          <p:cNvPr id="4" name="Text Placeholder 3">
            <a:extLst>
              <a:ext uri="{FF2B5EF4-FFF2-40B4-BE49-F238E27FC236}">
                <a16:creationId xmlns:a16="http://schemas.microsoft.com/office/drawing/2014/main" id="{EC4421FA-3FAF-83B3-6AD4-E9CD26FBC90E}"/>
              </a:ext>
            </a:extLst>
          </p:cNvPr>
          <p:cNvSpPr>
            <a:spLocks noGrp="1"/>
          </p:cNvSpPr>
          <p:nvPr>
            <p:ph type="body" sz="half" idx="2"/>
          </p:nvPr>
        </p:nvSpPr>
        <p:spPr>
          <a:xfrm>
            <a:off x="349115" y="1415404"/>
            <a:ext cx="6769440" cy="4027192"/>
          </a:xfrm>
        </p:spPr>
        <p:txBody>
          <a:bodyPr>
            <a:normAutofit fontScale="32500" lnSpcReduction="20000"/>
          </a:bodyPr>
          <a:lstStyle/>
          <a:p>
            <a:pPr algn="just"/>
            <a:r>
              <a:rPr lang="en-US" sz="5600" dirty="0"/>
              <a:t>Abstractive summarization is a technique in Natural Language Processing (NLP) where the system generates concise summaries by understanding the core meaning of the text and rewriting it in a new form. Unlike extractive summarization, which simply selects key sentences or phrases from the original document, abstractive summarization paraphrases and interprets the content, creating a more human-like summary. This approach often relies on deep learning models, such as transformers and sequence-to-sequence architectures, that can capture the semantic meaning and structure of large documents, generating coherent and fluent summaries.</a:t>
            </a:r>
          </a:p>
          <a:p>
            <a:pPr algn="just"/>
            <a:endParaRPr lang="en-US" sz="5600" dirty="0"/>
          </a:p>
          <a:p>
            <a:pPr algn="ctr"/>
            <a:endParaRPr lang="en-US" dirty="0"/>
          </a:p>
          <a:p>
            <a:pPr algn="ctr"/>
            <a:endParaRPr lang="en-US" dirty="0"/>
          </a:p>
          <a:p>
            <a:pPr algn="ctr"/>
            <a:endParaRPr lang="en-US" dirty="0"/>
          </a:p>
          <a:p>
            <a:pPr algn="ctr"/>
            <a:endParaRPr lang="en-US" dirty="0"/>
          </a:p>
          <a:p>
            <a:pPr algn="ctr"/>
            <a:endParaRPr lang="en-US" dirty="0"/>
          </a:p>
          <a:p>
            <a:endParaRPr lang="en-IN" dirty="0"/>
          </a:p>
        </p:txBody>
      </p:sp>
    </p:spTree>
    <p:extLst>
      <p:ext uri="{BB962C8B-B14F-4D97-AF65-F5344CB8AC3E}">
        <p14:creationId xmlns:p14="http://schemas.microsoft.com/office/powerpoint/2010/main" val="3587021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181E5-812A-3BAF-6FA7-A8DD2D7FC58F}"/>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7FC354DE-96CC-242D-DBC4-341A686492BC}"/>
              </a:ext>
            </a:extLst>
          </p:cNvPr>
          <p:cNvSpPr>
            <a:spLocks noGrp="1"/>
          </p:cNvSpPr>
          <p:nvPr>
            <p:ph idx="1"/>
          </p:nvPr>
        </p:nvSpPr>
        <p:spPr>
          <a:xfrm>
            <a:off x="478186" y="2084557"/>
            <a:ext cx="9603275" cy="3450613"/>
          </a:xfrm>
        </p:spPr>
        <p:txBody>
          <a:bodyPr>
            <a:normAutofit fontScale="92500" lnSpcReduction="20000"/>
          </a:bodyPr>
          <a:lstStyle/>
          <a:p>
            <a:pPr>
              <a:lnSpc>
                <a:spcPct val="150000"/>
              </a:lnSpc>
              <a:buFont typeface="Wingdings" panose="05000000000000000000" pitchFamily="2" charset="2"/>
              <a:buChar char="Ø"/>
            </a:pPr>
            <a:r>
              <a:rPr lang="en-US" sz="2100" b="0" i="0" dirty="0">
                <a:solidFill>
                  <a:schemeClr val="tx1">
                    <a:lumMod val="95000"/>
                    <a:lumOff val="5000"/>
                  </a:schemeClr>
                </a:solidFill>
                <a:effectLst/>
                <a:latin typeface="Times New Roman" panose="02020603050405020304" pitchFamily="18" charset="0"/>
                <a:cs typeface="Times New Roman" panose="02020603050405020304" pitchFamily="18" charset="0"/>
              </a:rPr>
              <a:t>In our digital age, information overload is a common challenge, and lengthy documents can be time-consuming to read and understand. </a:t>
            </a:r>
          </a:p>
          <a:p>
            <a:pPr>
              <a:lnSpc>
                <a:spcPct val="150000"/>
              </a:lnSpc>
              <a:buFont typeface="Wingdings" panose="05000000000000000000" pitchFamily="2" charset="2"/>
              <a:buChar char="Ø"/>
            </a:pPr>
            <a:r>
              <a:rPr lang="en-US" sz="2100" b="0" i="0" dirty="0">
                <a:solidFill>
                  <a:schemeClr val="tx1">
                    <a:lumMod val="95000"/>
                    <a:lumOff val="5000"/>
                  </a:schemeClr>
                </a:solidFill>
                <a:effectLst/>
                <a:latin typeface="Times New Roman" panose="02020603050405020304" pitchFamily="18" charset="0"/>
                <a:cs typeface="Times New Roman" panose="02020603050405020304" pitchFamily="18" charset="0"/>
              </a:rPr>
              <a:t>Abstractive summarization of long documents is an innovative solution that aims to condense the content while retaining its essential meaning.</a:t>
            </a:r>
            <a:endParaRPr lang="en-US" sz="2100" dirty="0">
              <a:solidFill>
                <a:schemeClr val="tx1">
                  <a:lumMod val="95000"/>
                  <a:lumOff val="5000"/>
                </a:schemeClr>
              </a:solidFill>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Ø"/>
            </a:pPr>
            <a:r>
              <a:rPr lang="en-US" sz="2100" b="0" i="0" dirty="0">
                <a:solidFill>
                  <a:schemeClr val="tx1">
                    <a:lumMod val="95000"/>
                    <a:lumOff val="5000"/>
                  </a:schemeClr>
                </a:solidFill>
                <a:effectLst/>
                <a:latin typeface="Times New Roman" panose="02020603050405020304" pitchFamily="18" charset="0"/>
                <a:cs typeface="Times New Roman" panose="02020603050405020304" pitchFamily="18" charset="0"/>
              </a:rPr>
              <a:t>Unlike traditional extractive summarization, which selects and pieces together existing sentences from the document, abstractive summarization goes a step further. It involves a more human-like approach, where a machine learns to grasp the document's context, generate its understanding of the main ideas, and then produce a concise summary in its own words.</a:t>
            </a:r>
            <a:endParaRPr lang="en-IN" sz="2100" dirty="0">
              <a:solidFill>
                <a:schemeClr val="tx1">
                  <a:lumMod val="95000"/>
                  <a:lumOff val="5000"/>
                </a:schemeClr>
              </a:solidFill>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484971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B683B-1C9B-116B-E15B-0BAABC275475}"/>
              </a:ext>
            </a:extLst>
          </p:cNvPr>
          <p:cNvSpPr>
            <a:spLocks noGrp="1"/>
          </p:cNvSpPr>
          <p:nvPr>
            <p:ph type="title"/>
          </p:nvPr>
        </p:nvSpPr>
        <p:spPr>
          <a:xfrm>
            <a:off x="300832" y="493278"/>
            <a:ext cx="5532328" cy="629264"/>
          </a:xfrm>
        </p:spPr>
        <p:txBody>
          <a:bodyPr/>
          <a:lstStyle/>
          <a:p>
            <a:r>
              <a:rPr lang="en-US" dirty="0"/>
              <a:t>objective</a:t>
            </a:r>
            <a:endParaRPr lang="en-IN" dirty="0"/>
          </a:p>
        </p:txBody>
      </p:sp>
      <p:pic>
        <p:nvPicPr>
          <p:cNvPr id="6" name="Picture Placeholder 5">
            <a:extLst>
              <a:ext uri="{FF2B5EF4-FFF2-40B4-BE49-F238E27FC236}">
                <a16:creationId xmlns:a16="http://schemas.microsoft.com/office/drawing/2014/main" id="{1AFEA91E-4EEC-C0AC-E7EC-4BBF4F2C0ED6}"/>
              </a:ext>
            </a:extLst>
          </p:cNvPr>
          <p:cNvPicPr>
            <a:picLocks noGrp="1" noChangeAspect="1"/>
          </p:cNvPicPr>
          <p:nvPr>
            <p:ph type="pic" idx="1"/>
          </p:nvPr>
        </p:nvPicPr>
        <p:blipFill>
          <a:blip r:embed="rId2"/>
          <a:srcRect l="6008" r="6008"/>
          <a:stretch>
            <a:fillRect/>
          </a:stretch>
        </p:blipFill>
        <p:spPr>
          <a:xfrm>
            <a:off x="7433186" y="0"/>
            <a:ext cx="4321207" cy="6076335"/>
          </a:xfrm>
        </p:spPr>
      </p:pic>
      <p:sp>
        <p:nvSpPr>
          <p:cNvPr id="4" name="Text Placeholder 3">
            <a:extLst>
              <a:ext uri="{FF2B5EF4-FFF2-40B4-BE49-F238E27FC236}">
                <a16:creationId xmlns:a16="http://schemas.microsoft.com/office/drawing/2014/main" id="{ACB8A090-5C43-D41D-365D-E29C7299E00D}"/>
              </a:ext>
            </a:extLst>
          </p:cNvPr>
          <p:cNvSpPr>
            <a:spLocks noGrp="1"/>
          </p:cNvSpPr>
          <p:nvPr>
            <p:ph type="body" sz="half" idx="2"/>
          </p:nvPr>
        </p:nvSpPr>
        <p:spPr>
          <a:xfrm>
            <a:off x="437606" y="1454843"/>
            <a:ext cx="6258162" cy="3638266"/>
          </a:xfrm>
        </p:spPr>
        <p:txBody>
          <a:bodyPr>
            <a:normAutofit lnSpcReduction="10000"/>
          </a:bodyPr>
          <a:lstStyle/>
          <a:p>
            <a:pPr algn="just"/>
            <a:r>
              <a:rPr lang="en-US" sz="2000" dirty="0">
                <a:latin typeface="Times New Roman" panose="02020603050405020304" pitchFamily="18" charset="0"/>
                <a:cs typeface="Times New Roman" panose="02020603050405020304" pitchFamily="18" charset="0"/>
              </a:rPr>
              <a:t>The main objective of abstractive summarization of long documents is to make complex and lengthy information more accessible and understandable. It aims to create concise and coherent summaries that capture the core ideas and insights within a document, allowing people to quickly grasp the main points without having to read the entire text.</a:t>
            </a:r>
          </a:p>
          <a:p>
            <a:pPr algn="just"/>
            <a:r>
              <a:rPr lang="en-US" sz="2000" dirty="0">
                <a:latin typeface="Times New Roman" panose="02020603050405020304" pitchFamily="18" charset="0"/>
                <a:cs typeface="Times New Roman" panose="02020603050405020304" pitchFamily="18" charset="0"/>
              </a:rPr>
              <a:t>By using natural language generation techniques, this technology helps individuals save time, make better-informed decisions, and manage the overwhelming amount of information available today</a:t>
            </a:r>
            <a:endParaRPr lang="en-IN" sz="20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765953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808760-FD04-E064-A012-08CFF1B62532}"/>
              </a:ext>
            </a:extLst>
          </p:cNvPr>
          <p:cNvSpPr txBox="1"/>
          <p:nvPr/>
        </p:nvSpPr>
        <p:spPr>
          <a:xfrm>
            <a:off x="-1551039" y="223373"/>
            <a:ext cx="6100916" cy="461665"/>
          </a:xfrm>
          <a:prstGeom prst="rect">
            <a:avLst/>
          </a:prstGeom>
          <a:noFill/>
        </p:spPr>
        <p:txBody>
          <a:bodyPr wrap="square">
            <a:spAutoFit/>
          </a:bodyPr>
          <a:lstStyle/>
          <a:p>
            <a:pPr algn="ctr"/>
            <a:r>
              <a:rPr lang="en-US" sz="2400" b="1" u="sng" dirty="0">
                <a:latin typeface="Times New Roman" panose="02020603050405020304" pitchFamily="18" charset="0"/>
                <a:cs typeface="Times New Roman" panose="02020603050405020304" pitchFamily="18" charset="0"/>
              </a:rPr>
              <a:t>Literature Survey</a:t>
            </a:r>
            <a:endParaRPr lang="en-IN" sz="2400" b="1" u="sng"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3329E7FD-1894-08CB-D1EF-6D7DCD0CDA99}"/>
              </a:ext>
            </a:extLst>
          </p:cNvPr>
          <p:cNvGraphicFramePr>
            <a:graphicFrameLocks noGrp="1"/>
          </p:cNvGraphicFramePr>
          <p:nvPr>
            <p:extLst>
              <p:ext uri="{D42A27DB-BD31-4B8C-83A1-F6EECF244321}">
                <p14:modId xmlns:p14="http://schemas.microsoft.com/office/powerpoint/2010/main" val="1189496085"/>
              </p:ext>
            </p:extLst>
          </p:nvPr>
        </p:nvGraphicFramePr>
        <p:xfrm>
          <a:off x="955654" y="1631759"/>
          <a:ext cx="10479741" cy="3135854"/>
        </p:xfrm>
        <a:graphic>
          <a:graphicData uri="http://schemas.openxmlformats.org/drawingml/2006/table">
            <a:tbl>
              <a:tblPr firstRow="1" bandRow="1">
                <a:tableStyleId>{5C22544A-7EE6-4342-B048-85BDC9FD1C3A}</a:tableStyleId>
              </a:tblPr>
              <a:tblGrid>
                <a:gridCol w="761999">
                  <a:extLst>
                    <a:ext uri="{9D8B030D-6E8A-4147-A177-3AD203B41FA5}">
                      <a16:colId xmlns:a16="http://schemas.microsoft.com/office/drawing/2014/main" val="2162454921"/>
                    </a:ext>
                  </a:extLst>
                </a:gridCol>
                <a:gridCol w="2770094">
                  <a:extLst>
                    <a:ext uri="{9D8B030D-6E8A-4147-A177-3AD203B41FA5}">
                      <a16:colId xmlns:a16="http://schemas.microsoft.com/office/drawing/2014/main" val="3217574800"/>
                    </a:ext>
                  </a:extLst>
                </a:gridCol>
                <a:gridCol w="6947648">
                  <a:extLst>
                    <a:ext uri="{9D8B030D-6E8A-4147-A177-3AD203B41FA5}">
                      <a16:colId xmlns:a16="http://schemas.microsoft.com/office/drawing/2014/main" val="2447594194"/>
                    </a:ext>
                  </a:extLst>
                </a:gridCol>
              </a:tblGrid>
              <a:tr h="484094">
                <a:tc>
                  <a:txBody>
                    <a:bodyPr/>
                    <a:lstStyle/>
                    <a:p>
                      <a:pPr algn="ctr"/>
                      <a:r>
                        <a:rPr lang="en-US" dirty="0"/>
                        <a:t>S.no</a:t>
                      </a:r>
                      <a:endParaRPr lang="en-IN" dirty="0"/>
                    </a:p>
                  </a:txBody>
                  <a:tcPr/>
                </a:tc>
                <a:tc>
                  <a:txBody>
                    <a:bodyPr/>
                    <a:lstStyle/>
                    <a:p>
                      <a:pPr algn="ctr"/>
                      <a:r>
                        <a:rPr lang="en-US" dirty="0"/>
                        <a:t>Title</a:t>
                      </a:r>
                      <a:endParaRPr lang="en-IN" dirty="0"/>
                    </a:p>
                  </a:txBody>
                  <a:tcPr/>
                </a:tc>
                <a:tc>
                  <a:txBody>
                    <a:bodyPr/>
                    <a:lstStyle/>
                    <a:p>
                      <a:pPr algn="ctr"/>
                      <a:r>
                        <a:rPr lang="en-US" dirty="0"/>
                        <a:t>Abstract</a:t>
                      </a:r>
                      <a:endParaRPr lang="en-IN" dirty="0"/>
                    </a:p>
                  </a:txBody>
                  <a:tcPr/>
                </a:tc>
                <a:extLst>
                  <a:ext uri="{0D108BD9-81ED-4DB2-BD59-A6C34878D82A}">
                    <a16:rowId xmlns:a16="http://schemas.microsoft.com/office/drawing/2014/main" val="1492143192"/>
                  </a:ext>
                </a:extLst>
              </a:tr>
              <a:tr h="2043953">
                <a:tc>
                  <a:txBody>
                    <a:bodyPr/>
                    <a:lstStyle/>
                    <a:p>
                      <a:pPr algn="ctr"/>
                      <a:r>
                        <a:rPr lang="en-US" dirty="0"/>
                        <a:t>01</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Text Summarization of Amazon Customer Reviews using NLP</a:t>
                      </a:r>
                    </a:p>
                    <a:p>
                      <a:endParaRPr lang="en-IN" dirty="0"/>
                    </a:p>
                  </a:txBody>
                  <a:tcPr/>
                </a:tc>
                <a:tc>
                  <a:txBody>
                    <a:bodyPr/>
                    <a:lstStyle/>
                    <a:p>
                      <a:pPr algn="just"/>
                      <a:r>
                        <a:rPr lang="en-US" sz="1400" b="0" i="0" kern="1200" dirty="0">
                          <a:solidFill>
                            <a:schemeClr val="dk1"/>
                          </a:solidFill>
                          <a:effectLst/>
                          <a:latin typeface="+mn-lt"/>
                          <a:ea typeface="+mn-ea"/>
                          <a:cs typeface="+mn-cs"/>
                        </a:rPr>
                        <a:t>The advancement in technology and the ease to buy products from e-commerce websites have changed the traditional way of shopping. To ensure the quality of products customers mostly believe in reviews of products, but a large amount of online data and the increasing number of users make it challenging for humans to manually summarize product reviews. This study aims to investigate the use of machine learning, natural language processing (NLP), and deep learning techniques for text summarization specifically for product reviews. The methodology used in this study involved applying text summarization techniques to condense product review text into a more manageable and informative format. The major findings of this study suggest that text summarization is a useful tool for reducing reading time and increasing the amount of important information from product reviews. The implications of this study suggest that text summarization can be a valuable tool for efficiently processing and understanding large amounts of online product review data.</a:t>
                      </a:r>
                      <a:endParaRPr lang="en-IN" sz="1400" b="0" dirty="0"/>
                    </a:p>
                  </a:txBody>
                  <a:tcPr/>
                </a:tc>
                <a:extLst>
                  <a:ext uri="{0D108BD9-81ED-4DB2-BD59-A6C34878D82A}">
                    <a16:rowId xmlns:a16="http://schemas.microsoft.com/office/drawing/2014/main" val="3736706441"/>
                  </a:ext>
                </a:extLst>
              </a:tr>
            </a:tbl>
          </a:graphicData>
        </a:graphic>
      </p:graphicFrame>
    </p:spTree>
    <p:extLst>
      <p:ext uri="{BB962C8B-B14F-4D97-AF65-F5344CB8AC3E}">
        <p14:creationId xmlns:p14="http://schemas.microsoft.com/office/powerpoint/2010/main" val="2908974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01FC1C8E-BA26-D400-55A7-676EE3BC9BD2}"/>
              </a:ext>
            </a:extLst>
          </p:cNvPr>
          <p:cNvGraphicFramePr>
            <a:graphicFrameLocks noGrp="1"/>
          </p:cNvGraphicFramePr>
          <p:nvPr>
            <p:extLst>
              <p:ext uri="{D42A27DB-BD31-4B8C-83A1-F6EECF244321}">
                <p14:modId xmlns:p14="http://schemas.microsoft.com/office/powerpoint/2010/main" val="3950776359"/>
              </p:ext>
            </p:extLst>
          </p:nvPr>
        </p:nvGraphicFramePr>
        <p:xfrm>
          <a:off x="958766" y="1302627"/>
          <a:ext cx="10479741" cy="3501614"/>
        </p:xfrm>
        <a:graphic>
          <a:graphicData uri="http://schemas.openxmlformats.org/drawingml/2006/table">
            <a:tbl>
              <a:tblPr firstRow="1" bandRow="1">
                <a:tableStyleId>{5C22544A-7EE6-4342-B048-85BDC9FD1C3A}</a:tableStyleId>
              </a:tblPr>
              <a:tblGrid>
                <a:gridCol w="761999">
                  <a:extLst>
                    <a:ext uri="{9D8B030D-6E8A-4147-A177-3AD203B41FA5}">
                      <a16:colId xmlns:a16="http://schemas.microsoft.com/office/drawing/2014/main" val="2162454921"/>
                    </a:ext>
                  </a:extLst>
                </a:gridCol>
                <a:gridCol w="2770094">
                  <a:extLst>
                    <a:ext uri="{9D8B030D-6E8A-4147-A177-3AD203B41FA5}">
                      <a16:colId xmlns:a16="http://schemas.microsoft.com/office/drawing/2014/main" val="3217574800"/>
                    </a:ext>
                  </a:extLst>
                </a:gridCol>
                <a:gridCol w="6947648">
                  <a:extLst>
                    <a:ext uri="{9D8B030D-6E8A-4147-A177-3AD203B41FA5}">
                      <a16:colId xmlns:a16="http://schemas.microsoft.com/office/drawing/2014/main" val="2447594194"/>
                    </a:ext>
                  </a:extLst>
                </a:gridCol>
              </a:tblGrid>
              <a:tr h="484094">
                <a:tc>
                  <a:txBody>
                    <a:bodyPr/>
                    <a:lstStyle/>
                    <a:p>
                      <a:pPr algn="ctr"/>
                      <a:r>
                        <a:rPr lang="en-US" dirty="0"/>
                        <a:t>S.no</a:t>
                      </a:r>
                      <a:endParaRPr lang="en-IN" dirty="0"/>
                    </a:p>
                  </a:txBody>
                  <a:tcPr/>
                </a:tc>
                <a:tc>
                  <a:txBody>
                    <a:bodyPr/>
                    <a:lstStyle/>
                    <a:p>
                      <a:pPr algn="ctr"/>
                      <a:r>
                        <a:rPr lang="en-US" dirty="0"/>
                        <a:t>Title</a:t>
                      </a:r>
                      <a:endParaRPr lang="en-IN" dirty="0"/>
                    </a:p>
                  </a:txBody>
                  <a:tcPr/>
                </a:tc>
                <a:tc>
                  <a:txBody>
                    <a:bodyPr/>
                    <a:lstStyle/>
                    <a:p>
                      <a:pPr algn="ctr"/>
                      <a:r>
                        <a:rPr lang="en-US" dirty="0"/>
                        <a:t>Abstract</a:t>
                      </a:r>
                      <a:endParaRPr lang="en-IN" dirty="0"/>
                    </a:p>
                  </a:txBody>
                  <a:tcPr/>
                </a:tc>
                <a:extLst>
                  <a:ext uri="{0D108BD9-81ED-4DB2-BD59-A6C34878D82A}">
                    <a16:rowId xmlns:a16="http://schemas.microsoft.com/office/drawing/2014/main" val="1492143192"/>
                  </a:ext>
                </a:extLst>
              </a:tr>
              <a:tr h="2043953">
                <a:tc>
                  <a:txBody>
                    <a:bodyPr/>
                    <a:lstStyle/>
                    <a:p>
                      <a:pPr algn="ctr"/>
                      <a:r>
                        <a:rPr lang="en-US" dirty="0"/>
                        <a:t>02</a:t>
                      </a:r>
                      <a:endParaRPr lang="en-IN" dirty="0"/>
                    </a:p>
                  </a:txBody>
                  <a:tcPr/>
                </a:tc>
                <a:tc>
                  <a:txBody>
                    <a:bodyPr/>
                    <a:lstStyle/>
                    <a:p>
                      <a:pPr algn="l"/>
                      <a:r>
                        <a:rPr lang="en-US" sz="1800" b="0" i="0" kern="1200" dirty="0">
                          <a:solidFill>
                            <a:schemeClr val="dk1"/>
                          </a:solidFill>
                          <a:effectLst/>
                          <a:latin typeface="+mn-lt"/>
                          <a:ea typeface="+mn-ea"/>
                          <a:cs typeface="+mn-cs"/>
                        </a:rPr>
                        <a:t>News text Analysis using Text Summarization and Sentiment Analysis based on NLP</a:t>
                      </a:r>
                    </a:p>
                    <a:p>
                      <a:endParaRPr lang="en-IN" dirty="0"/>
                    </a:p>
                  </a:txBody>
                  <a:tcPr/>
                </a:tc>
                <a:tc>
                  <a:txBody>
                    <a:bodyPr/>
                    <a:lstStyle/>
                    <a:p>
                      <a:pPr algn="just"/>
                      <a:r>
                        <a:rPr lang="en-US" sz="1600" b="0" i="0" kern="1200" dirty="0">
                          <a:solidFill>
                            <a:schemeClr val="dk1"/>
                          </a:solidFill>
                          <a:effectLst/>
                          <a:latin typeface="+mn-lt"/>
                          <a:ea typeface="+mn-ea"/>
                          <a:cs typeface="+mn-cs"/>
                        </a:rPr>
                        <a:t>Every day, at least 2.5 quintillion bytes of data are generated worldwide. This results in information explosion. Excessive information about a subject makes it difficult to focus on the most important concepts and findings. As a result, it becomes challenging for data analysts to determine which data is correct and which data is unnecessary for a given task. Natural Language Processing (NLP) based text summarization is an effective solution to this problem. Text summarization helps to reduce the size of a data or text while retaining the information. At the same time, it is highly difficult to manually summarize lengthy text documents. The primary goal of the proposed text summarization model is to highlight and present consumers with the most pertinent information from the provided text data. Using text summarization and NLTK, this study attempts to propose a text sentiment analysis on news material.</a:t>
                      </a:r>
                      <a:endParaRPr lang="en-IN" sz="1600" b="0" dirty="0"/>
                    </a:p>
                  </a:txBody>
                  <a:tcPr/>
                </a:tc>
                <a:extLst>
                  <a:ext uri="{0D108BD9-81ED-4DB2-BD59-A6C34878D82A}">
                    <a16:rowId xmlns:a16="http://schemas.microsoft.com/office/drawing/2014/main" val="3736706441"/>
                  </a:ext>
                </a:extLst>
              </a:tr>
            </a:tbl>
          </a:graphicData>
        </a:graphic>
      </p:graphicFrame>
    </p:spTree>
    <p:extLst>
      <p:ext uri="{BB962C8B-B14F-4D97-AF65-F5344CB8AC3E}">
        <p14:creationId xmlns:p14="http://schemas.microsoft.com/office/powerpoint/2010/main" val="10274047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BC9F42E-4E45-63C0-4074-CB7BDAE0F44D}"/>
              </a:ext>
            </a:extLst>
          </p:cNvPr>
          <p:cNvGraphicFramePr>
            <a:graphicFrameLocks noGrp="1"/>
          </p:cNvGraphicFramePr>
          <p:nvPr>
            <p:extLst>
              <p:ext uri="{D42A27DB-BD31-4B8C-83A1-F6EECF244321}">
                <p14:modId xmlns:p14="http://schemas.microsoft.com/office/powerpoint/2010/main" val="3118963344"/>
              </p:ext>
            </p:extLst>
          </p:nvPr>
        </p:nvGraphicFramePr>
        <p:xfrm>
          <a:off x="1005419" y="1526562"/>
          <a:ext cx="10479741" cy="3013934"/>
        </p:xfrm>
        <a:graphic>
          <a:graphicData uri="http://schemas.openxmlformats.org/drawingml/2006/table">
            <a:tbl>
              <a:tblPr firstRow="1" bandRow="1">
                <a:tableStyleId>{5C22544A-7EE6-4342-B048-85BDC9FD1C3A}</a:tableStyleId>
              </a:tblPr>
              <a:tblGrid>
                <a:gridCol w="761999">
                  <a:extLst>
                    <a:ext uri="{9D8B030D-6E8A-4147-A177-3AD203B41FA5}">
                      <a16:colId xmlns:a16="http://schemas.microsoft.com/office/drawing/2014/main" val="2162454921"/>
                    </a:ext>
                  </a:extLst>
                </a:gridCol>
                <a:gridCol w="2770094">
                  <a:extLst>
                    <a:ext uri="{9D8B030D-6E8A-4147-A177-3AD203B41FA5}">
                      <a16:colId xmlns:a16="http://schemas.microsoft.com/office/drawing/2014/main" val="3217574800"/>
                    </a:ext>
                  </a:extLst>
                </a:gridCol>
                <a:gridCol w="6947648">
                  <a:extLst>
                    <a:ext uri="{9D8B030D-6E8A-4147-A177-3AD203B41FA5}">
                      <a16:colId xmlns:a16="http://schemas.microsoft.com/office/drawing/2014/main" val="2447594194"/>
                    </a:ext>
                  </a:extLst>
                </a:gridCol>
              </a:tblGrid>
              <a:tr h="484094">
                <a:tc>
                  <a:txBody>
                    <a:bodyPr/>
                    <a:lstStyle/>
                    <a:p>
                      <a:pPr algn="ctr"/>
                      <a:r>
                        <a:rPr lang="en-US" dirty="0"/>
                        <a:t>S.no</a:t>
                      </a:r>
                      <a:endParaRPr lang="en-IN" dirty="0"/>
                    </a:p>
                  </a:txBody>
                  <a:tcPr/>
                </a:tc>
                <a:tc>
                  <a:txBody>
                    <a:bodyPr/>
                    <a:lstStyle/>
                    <a:p>
                      <a:pPr algn="ctr"/>
                      <a:r>
                        <a:rPr lang="en-US" dirty="0"/>
                        <a:t>Title</a:t>
                      </a:r>
                      <a:endParaRPr lang="en-IN" dirty="0"/>
                    </a:p>
                  </a:txBody>
                  <a:tcPr/>
                </a:tc>
                <a:tc>
                  <a:txBody>
                    <a:bodyPr/>
                    <a:lstStyle/>
                    <a:p>
                      <a:pPr algn="ctr"/>
                      <a:r>
                        <a:rPr lang="en-US" dirty="0"/>
                        <a:t>Abstract</a:t>
                      </a:r>
                      <a:endParaRPr lang="en-IN" dirty="0"/>
                    </a:p>
                  </a:txBody>
                  <a:tcPr/>
                </a:tc>
                <a:extLst>
                  <a:ext uri="{0D108BD9-81ED-4DB2-BD59-A6C34878D82A}">
                    <a16:rowId xmlns:a16="http://schemas.microsoft.com/office/drawing/2014/main" val="1492143192"/>
                  </a:ext>
                </a:extLst>
              </a:tr>
              <a:tr h="2043953">
                <a:tc>
                  <a:txBody>
                    <a:bodyPr/>
                    <a:lstStyle/>
                    <a:p>
                      <a:pPr algn="ctr"/>
                      <a:r>
                        <a:rPr lang="en-US" dirty="0"/>
                        <a:t>03</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Extractive Automatic Text Summarization using SpaCy in Python &amp; NLP</a:t>
                      </a:r>
                    </a:p>
                    <a:p>
                      <a:endParaRPr lang="en-IN" dirty="0"/>
                    </a:p>
                  </a:txBody>
                  <a:tcPr/>
                </a:tc>
                <a:tc>
                  <a:txBody>
                    <a:bodyPr/>
                    <a:lstStyle/>
                    <a:p>
                      <a:pPr algn="just"/>
                      <a:r>
                        <a:rPr lang="en-US" sz="1600" b="0" i="0" kern="1200" dirty="0">
                          <a:solidFill>
                            <a:schemeClr val="dk1"/>
                          </a:solidFill>
                          <a:effectLst/>
                          <a:latin typeface="+mn-lt"/>
                          <a:ea typeface="+mn-ea"/>
                          <a:cs typeface="+mn-cs"/>
                        </a:rPr>
                        <a:t>As the amount of data produced at every instance is very huge; there is an ultimate need to develop a machine that can reduce the length of the texts automatically. Moreover, applying text summarization gears up the procedure of researching, reduces reading time, and increases the amount of important information being generated in the specific field. The main agenda is to develop a meaningful and coherent summary to recapitulate highlights of the text. From the collection of fascinating problems, we have opted for the Automatic Text Summarization. The solution to this problem unlike doing manually has proved to be essential in accurately summarizing voluminous texts in a cost and time efficient manner</a:t>
                      </a:r>
                      <a:endParaRPr lang="en-IN" sz="1600" b="0" dirty="0"/>
                    </a:p>
                  </a:txBody>
                  <a:tcPr/>
                </a:tc>
                <a:extLst>
                  <a:ext uri="{0D108BD9-81ED-4DB2-BD59-A6C34878D82A}">
                    <a16:rowId xmlns:a16="http://schemas.microsoft.com/office/drawing/2014/main" val="3736706441"/>
                  </a:ext>
                </a:extLst>
              </a:tr>
            </a:tbl>
          </a:graphicData>
        </a:graphic>
      </p:graphicFrame>
    </p:spTree>
    <p:extLst>
      <p:ext uri="{BB962C8B-B14F-4D97-AF65-F5344CB8AC3E}">
        <p14:creationId xmlns:p14="http://schemas.microsoft.com/office/powerpoint/2010/main" val="330753694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66</TotalTime>
  <Words>1514</Words>
  <Application>Microsoft Office PowerPoint</Application>
  <PresentationFormat>Widescreen</PresentationFormat>
  <Paragraphs>85</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Gill Sans MT</vt:lpstr>
      <vt:lpstr>Times New Roman</vt:lpstr>
      <vt:lpstr>Wingdings</vt:lpstr>
      <vt:lpstr>Gallery</vt:lpstr>
      <vt:lpstr>Abstractive summarization of long Documents</vt:lpstr>
      <vt:lpstr>PowerPoint Presentation</vt:lpstr>
      <vt:lpstr>PowerPoint Presentation</vt:lpstr>
      <vt:lpstr>Abstract</vt:lpstr>
      <vt:lpstr>introduction</vt:lpstr>
      <vt:lpstr>objective</vt:lpstr>
      <vt:lpstr>PowerPoint Presentation</vt:lpstr>
      <vt:lpstr>PowerPoint Presentation</vt:lpstr>
      <vt:lpstr>PowerPoint Presentation</vt:lpstr>
      <vt:lpstr>PowerPoint Presentation</vt:lpstr>
      <vt:lpstr>Proposed system</vt:lpstr>
      <vt:lpstr>Algorithm used</vt:lpstr>
      <vt:lpstr>Sample result</vt:lpstr>
      <vt:lpstr>PowerPoint Presentation</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Gopikrishna korrapati</dc:creator>
  <cp:lastModifiedBy>Mudivarthi Amruth Sai</cp:lastModifiedBy>
  <cp:revision>3</cp:revision>
  <dcterms:created xsi:type="dcterms:W3CDTF">2024-11-13T17:17:35Z</dcterms:created>
  <dcterms:modified xsi:type="dcterms:W3CDTF">2024-12-05T15:31:35Z</dcterms:modified>
</cp:coreProperties>
</file>

<file path=docProps/thumbnail.jpeg>
</file>